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Helvetica Neue"/>
      <p:regular r:id="rId32"/>
      <p:bold r:id="rId33"/>
      <p:italic r:id="rId34"/>
      <p:boldItalic r:id="rId35"/>
    </p:embeddedFont>
    <p:embeddedFont>
      <p:font typeface="Helvetica Neue Light"/>
      <p:regular r:id="rId36"/>
      <p:bold r:id="rId37"/>
      <p:italic r:id="rId38"/>
      <p:boldItalic r:id="rId39"/>
    </p:embeddedFont>
    <p:embeddedFont>
      <p:font typeface="DM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regular.fntdata"/><Relationship Id="rId20" Type="http://schemas.openxmlformats.org/officeDocument/2006/relationships/slide" Target="slides/slide13.xml"/><Relationship Id="rId42" Type="http://schemas.openxmlformats.org/officeDocument/2006/relationships/font" Target="fonts/DMSans-italic.fntdata"/><Relationship Id="rId41" Type="http://schemas.openxmlformats.org/officeDocument/2006/relationships/font" Target="fonts/DMSans-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DMSans-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HelveticaNeue-bold.fntdata"/><Relationship Id="rId10" Type="http://schemas.openxmlformats.org/officeDocument/2006/relationships/slide" Target="slides/slide3.xml"/><Relationship Id="rId32" Type="http://schemas.openxmlformats.org/officeDocument/2006/relationships/font" Target="fonts/HelveticaNeue-regular.fntdata"/><Relationship Id="rId13" Type="http://schemas.openxmlformats.org/officeDocument/2006/relationships/slide" Target="slides/slide6.xml"/><Relationship Id="rId35" Type="http://schemas.openxmlformats.org/officeDocument/2006/relationships/font" Target="fonts/HelveticaNeue-boldItalic.fntdata"/><Relationship Id="rId12" Type="http://schemas.openxmlformats.org/officeDocument/2006/relationships/slide" Target="slides/slide5.xml"/><Relationship Id="rId34" Type="http://schemas.openxmlformats.org/officeDocument/2006/relationships/font" Target="fonts/HelveticaNeue-italic.fntdata"/><Relationship Id="rId15" Type="http://schemas.openxmlformats.org/officeDocument/2006/relationships/slide" Target="slides/slide8.xml"/><Relationship Id="rId37" Type="http://schemas.openxmlformats.org/officeDocument/2006/relationships/font" Target="fonts/HelveticaNeueLight-bold.fntdata"/><Relationship Id="rId14" Type="http://schemas.openxmlformats.org/officeDocument/2006/relationships/slide" Target="slides/slide7.xml"/><Relationship Id="rId36" Type="http://schemas.openxmlformats.org/officeDocument/2006/relationships/font" Target="fonts/HelveticaNeueLight-regular.fntdata"/><Relationship Id="rId17" Type="http://schemas.openxmlformats.org/officeDocument/2006/relationships/slide" Target="slides/slide10.xml"/><Relationship Id="rId39" Type="http://schemas.openxmlformats.org/officeDocument/2006/relationships/font" Target="fonts/HelveticaNeueLight-boldItalic.fntdata"/><Relationship Id="rId16" Type="http://schemas.openxmlformats.org/officeDocument/2006/relationships/slide" Target="slides/slide9.xml"/><Relationship Id="rId38" Type="http://schemas.openxmlformats.org/officeDocument/2006/relationships/font" Target="fonts/HelveticaNeueLight-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128dbe8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12128dbe83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rgbClr val="D44C47"/>
                </a:solidFill>
              </a:rPr>
              <a:t>Importante:</a:t>
            </a:r>
            <a:r>
              <a:rPr b="1" lang="es">
                <a:solidFill>
                  <a:schemeClr val="dk1"/>
                </a:solidFill>
              </a:rPr>
              <a:t> </a:t>
            </a:r>
            <a:r>
              <a:rPr lang="es">
                <a:solidFill>
                  <a:schemeClr val="dk1"/>
                </a:solidFill>
              </a:rPr>
              <a:t>en la carpeta del curso encontrarás herramientas para crear tu propia clase, lo que te permitirá ofrecer a tus estudiantes una experiencia completa y dinámica. Estas herramientas te servirán de apoyo visual para el contenido proporcionado.</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128dbe834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2128dbe834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b28027f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1b28027ff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4c98bb4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f4c98bb49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4c98bb49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f4c98bb49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4c98bb49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2f4c98bb49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4c98bb49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4c98bb49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4c98bb49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f4c98bb49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f4c98bb49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f4c98bb49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f4c98bb49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f4c98bb49d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f4c98bb49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f4c98bb49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la resolución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128dbe83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12128dbe83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f4c98bb49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f4c98bb49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f4c98bb49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f4c98bb49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4c98bb49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f4c98bb49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128dbe834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2128dbe834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128dbe834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2128dbe834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128dbe83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2128dbe834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128dbe83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2128dbe834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459b0aaf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459b0aa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18ead9b9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218ead9b96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128dbe834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2128dbe834_0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b28027ff2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b28027ff2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3d990c0b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f3d990c0b2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2" name="Shape 52"/>
        <p:cNvGrpSpPr/>
        <p:nvPr/>
      </p:nvGrpSpPr>
      <p:grpSpPr>
        <a:xfrm>
          <a:off x="0" y="0"/>
          <a:ext cx="0" cy="0"/>
          <a:chOff x="0" y="0"/>
          <a:chExt cx="0" cy="0"/>
        </a:xfrm>
      </p:grpSpPr>
      <p:sp>
        <p:nvSpPr>
          <p:cNvPr id="53" name="Google Shape;53;p1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14"/>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SzPts val="1800"/>
              <a:buNone/>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 name="Google Shape;67;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6" name="Shape 76"/>
        <p:cNvGrpSpPr/>
        <p:nvPr/>
      </p:nvGrpSpPr>
      <p:grpSpPr>
        <a:xfrm>
          <a:off x="0" y="0"/>
          <a:ext cx="0" cy="0"/>
          <a:chOff x="0" y="0"/>
          <a:chExt cx="0" cy="0"/>
        </a:xfrm>
      </p:grpSpPr>
      <p:pic>
        <p:nvPicPr>
          <p:cNvPr id="77" name="Google Shape;77;p2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7" name="Shape 97"/>
        <p:cNvGrpSpPr/>
        <p:nvPr/>
      </p:nvGrpSpPr>
      <p:grpSpPr>
        <a:xfrm>
          <a:off x="0" y="0"/>
          <a:ext cx="0" cy="0"/>
          <a:chOff x="0" y="0"/>
          <a:chExt cx="0" cy="0"/>
        </a:xfrm>
      </p:grpSpPr>
      <p:sp>
        <p:nvSpPr>
          <p:cNvPr id="98" name="Google Shape;98;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9" name="Google Shape;99;p3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00" name="Google Shape;100;p3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4" name="Google Shape;10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13" name="Shape 113"/>
        <p:cNvGrpSpPr/>
        <p:nvPr/>
      </p:nvGrpSpPr>
      <p:grpSpPr>
        <a:xfrm>
          <a:off x="0" y="0"/>
          <a:ext cx="0" cy="0"/>
          <a:chOff x="0" y="0"/>
          <a:chExt cx="0" cy="0"/>
        </a:xfrm>
      </p:grpSpPr>
      <p:sp>
        <p:nvSpPr>
          <p:cNvPr id="114" name="Google Shape;114;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5" name="Google Shape;115;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6" name="Google Shape;116;p3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id="118" name="Google Shape;118;p4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4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2" name="Shape 132"/>
        <p:cNvGrpSpPr/>
        <p:nvPr/>
      </p:nvGrpSpPr>
      <p:grpSpPr>
        <a:xfrm>
          <a:off x="0" y="0"/>
          <a:ext cx="0" cy="0"/>
          <a:chOff x="0" y="0"/>
          <a:chExt cx="0" cy="0"/>
        </a:xfrm>
      </p:grpSpPr>
      <p:pic>
        <p:nvPicPr>
          <p:cNvPr id="133" name="Google Shape;133;p4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id="135" name="Google Shape;135;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theme" Target="../theme/theme1.xml"/><Relationship Id="rId14" Type="http://schemas.openxmlformats.org/officeDocument/2006/relationships/slideLayout" Target="../slideLayouts/slideLayout3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4" name="Google Shape;7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5" name="Google Shape;7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9" name="Shape 109"/>
        <p:cNvGrpSpPr/>
        <p:nvPr/>
      </p:nvGrpSpPr>
      <p:grpSpPr>
        <a:xfrm>
          <a:off x="0" y="0"/>
          <a:ext cx="0" cy="0"/>
          <a:chOff x="0" y="0"/>
          <a:chExt cx="0" cy="0"/>
        </a:xfrm>
      </p:grpSpPr>
      <p:sp>
        <p:nvSpPr>
          <p:cNvPr id="110" name="Google Shape;110;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1" name="Google Shape;111;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12" name="Google Shape;11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54.png"/><Relationship Id="rId4" Type="http://schemas.openxmlformats.org/officeDocument/2006/relationships/image" Target="../media/image4.png"/><Relationship Id="rId5"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4.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143" name="Google Shape;143;p50"/>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144" name="Google Shape;144;p50"/>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59"/>
          <p:cNvGrpSpPr/>
          <p:nvPr/>
        </p:nvGrpSpPr>
        <p:grpSpPr>
          <a:xfrm>
            <a:off x="457347" y="468298"/>
            <a:ext cx="431074" cy="431074"/>
            <a:chOff x="974706" y="2467173"/>
            <a:chExt cx="738900" cy="738900"/>
          </a:xfrm>
        </p:grpSpPr>
        <p:sp>
          <p:nvSpPr>
            <p:cNvPr id="219" name="Google Shape;219;p5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 name="Google Shape;220;p5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21" name="Google Shape;221;p5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Datos y variables</a:t>
            </a:r>
            <a:endParaRPr b="1" i="0" sz="4000" u="none" cap="none" strike="noStrike">
              <a:solidFill>
                <a:schemeClr val="dk1"/>
              </a:solidFill>
              <a:latin typeface="DM Sans"/>
              <a:ea typeface="DM Sans"/>
              <a:cs typeface="DM Sans"/>
              <a:sym typeface="DM Sans"/>
            </a:endParaRPr>
          </a:p>
        </p:txBody>
      </p:sp>
      <p:pic>
        <p:nvPicPr>
          <p:cNvPr id="222" name="Google Shape;222;p5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23" name="Google Shape;223;p59"/>
          <p:cNvSpPr txBox="1"/>
          <p:nvPr/>
        </p:nvSpPr>
        <p:spPr>
          <a:xfrm>
            <a:off x="501450" y="2571750"/>
            <a:ext cx="40224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Definir variables que almacenen datos (nombre, edad, precio, nombres de series y películas), mostrar esos valores por consola, incrementar la edad en 1, una serie a la lista y volver a mostrarlas. Compartir la definición en el Visual Studio Code.</a:t>
            </a:r>
            <a:endParaRPr b="0" i="0" sz="1350" u="none" cap="none" strike="noStrike">
              <a:solidFill>
                <a:srgbClr val="000000"/>
              </a:solidFill>
              <a:latin typeface="DM Sans"/>
              <a:ea typeface="DM Sans"/>
              <a:cs typeface="DM Sans"/>
              <a:sym typeface="DM Sans"/>
            </a:endParaRPr>
          </a:p>
        </p:txBody>
      </p:sp>
      <p:sp>
        <p:nvSpPr>
          <p:cNvPr id="224" name="Google Shape;224;p5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225" name="Google Shape;225;p59"/>
          <p:cNvPicPr preferRelativeResize="0"/>
          <p:nvPr/>
        </p:nvPicPr>
        <p:blipFill>
          <a:blip r:embed="rId5">
            <a:alphaModFix/>
          </a:blip>
          <a:stretch>
            <a:fillRect/>
          </a:stretch>
        </p:blipFill>
        <p:spPr>
          <a:xfrm>
            <a:off x="5116975" y="2363550"/>
            <a:ext cx="3657600" cy="1466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6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31" name="Google Shape;231;p6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6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37" name="Google Shape;237;p61"/>
          <p:cNvSpPr txBox="1"/>
          <p:nvPr/>
        </p:nvSpPr>
        <p:spPr>
          <a:xfrm>
            <a:off x="473350" y="1626100"/>
            <a:ext cx="7169400" cy="36480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Se declara una constante de tipo string. Intentamos cambiar el valor de dicha string. </a:t>
            </a:r>
            <a:r>
              <a:rPr b="1" lang="es" sz="2500">
                <a:solidFill>
                  <a:srgbClr val="B7B7B7"/>
                </a:solidFill>
                <a:latin typeface="DM Sans"/>
                <a:ea typeface="DM Sans"/>
                <a:cs typeface="DM Sans"/>
                <a:sym typeface="DM Sans"/>
              </a:rPr>
              <a:t>¿Es posible?</a:t>
            </a:r>
            <a:endParaRPr b="1"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Se declara una constante de tipo Array&lt;number&gt;. Intentamos cambiar el último y el primer elemento. </a:t>
            </a:r>
            <a:r>
              <a:rPr b="1" lang="es" sz="2500">
                <a:solidFill>
                  <a:srgbClr val="B7B7B7"/>
                </a:solidFill>
                <a:latin typeface="DM Sans"/>
                <a:ea typeface="DM Sans"/>
                <a:cs typeface="DM Sans"/>
                <a:sym typeface="DM Sans"/>
              </a:rPr>
              <a:t>¿Es posible?</a:t>
            </a:r>
            <a:r>
              <a:rPr lang="es" sz="2500">
                <a:solidFill>
                  <a:srgbClr val="B7B7B7"/>
                </a:solidFill>
                <a:latin typeface="DM Sans"/>
                <a:ea typeface="DM Sans"/>
                <a:cs typeface="DM Sans"/>
                <a:sym typeface="DM Sans"/>
              </a:rPr>
              <a:t> </a:t>
            </a:r>
            <a:r>
              <a:rPr b="1" lang="es" sz="2500">
                <a:solidFill>
                  <a:srgbClr val="B7B7B7"/>
                </a:solidFill>
                <a:latin typeface="DM Sans"/>
                <a:ea typeface="DM Sans"/>
                <a:cs typeface="DM Sans"/>
                <a:sym typeface="DM Sans"/>
              </a:rPr>
              <a:t>¿Por qué?</a:t>
            </a:r>
            <a:endParaRPr b="1"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238" name="Google Shape;238;p61"/>
          <p:cNvGrpSpPr/>
          <p:nvPr/>
        </p:nvGrpSpPr>
        <p:grpSpPr>
          <a:xfrm>
            <a:off x="473351" y="619523"/>
            <a:ext cx="738900" cy="738900"/>
            <a:chOff x="473351" y="619523"/>
            <a:chExt cx="738900" cy="738900"/>
          </a:xfrm>
        </p:grpSpPr>
        <p:sp>
          <p:nvSpPr>
            <p:cNvPr id="239" name="Google Shape;239;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6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6" name="Google Shape;246;p62"/>
          <p:cNvPicPr preferRelativeResize="0"/>
          <p:nvPr/>
        </p:nvPicPr>
        <p:blipFill rotWithShape="1">
          <a:blip r:embed="rId4">
            <a:alphaModFix/>
          </a:blip>
          <a:srcRect b="0" l="0" r="0" t="0"/>
          <a:stretch/>
        </p:blipFill>
        <p:spPr>
          <a:xfrm>
            <a:off x="7585801" y="4691175"/>
            <a:ext cx="1150750" cy="267575"/>
          </a:xfrm>
          <a:prstGeom prst="rect">
            <a:avLst/>
          </a:prstGeom>
          <a:noFill/>
          <a:ln>
            <a:noFill/>
          </a:ln>
        </p:spPr>
      </p:pic>
      <p:sp>
        <p:nvSpPr>
          <p:cNvPr id="247" name="Google Shape;247;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de mutabilidad</a:t>
            </a:r>
            <a:endParaRPr b="1" sz="4000">
              <a:solidFill>
                <a:schemeClr val="dk1"/>
              </a:solidFill>
              <a:latin typeface="DM Sans"/>
              <a:ea typeface="DM Sans"/>
              <a:cs typeface="DM Sans"/>
              <a:sym typeface="DM Sans"/>
            </a:endParaRPr>
          </a:p>
        </p:txBody>
      </p:sp>
      <p:grpSp>
        <p:nvGrpSpPr>
          <p:cNvPr id="248" name="Google Shape;248;p62"/>
          <p:cNvGrpSpPr/>
          <p:nvPr/>
        </p:nvGrpSpPr>
        <p:grpSpPr>
          <a:xfrm>
            <a:off x="1317550" y="1517050"/>
            <a:ext cx="6051699" cy="3301200"/>
            <a:chOff x="1000425" y="1517050"/>
            <a:chExt cx="6051699" cy="3301200"/>
          </a:xfrm>
        </p:grpSpPr>
        <p:pic>
          <p:nvPicPr>
            <p:cNvPr id="249" name="Google Shape;249;p62"/>
            <p:cNvPicPr preferRelativeResize="0"/>
            <p:nvPr/>
          </p:nvPicPr>
          <p:blipFill>
            <a:blip r:embed="rId5">
              <a:alphaModFix/>
            </a:blip>
            <a:stretch>
              <a:fillRect/>
            </a:stretch>
          </p:blipFill>
          <p:spPr>
            <a:xfrm>
              <a:off x="1000425" y="1517050"/>
              <a:ext cx="3301200" cy="3301200"/>
            </a:xfrm>
            <a:prstGeom prst="rect">
              <a:avLst/>
            </a:prstGeom>
            <a:noFill/>
            <a:ln>
              <a:noFill/>
            </a:ln>
          </p:spPr>
        </p:pic>
        <p:pic>
          <p:nvPicPr>
            <p:cNvPr id="250" name="Google Shape;250;p62"/>
            <p:cNvPicPr preferRelativeResize="0"/>
            <p:nvPr/>
          </p:nvPicPr>
          <p:blipFill>
            <a:blip r:embed="rId6">
              <a:alphaModFix/>
            </a:blip>
            <a:stretch>
              <a:fillRect/>
            </a:stretch>
          </p:blipFill>
          <p:spPr>
            <a:xfrm>
              <a:off x="2868125" y="3720425"/>
              <a:ext cx="4183999" cy="908975"/>
            </a:xfrm>
            <a:prstGeom prst="rect">
              <a:avLst/>
            </a:prstGeom>
            <a:noFill/>
            <a:ln>
              <a:noFill/>
            </a:ln>
          </p:spPr>
        </p:pic>
        <p:pic>
          <p:nvPicPr>
            <p:cNvPr id="251" name="Google Shape;251;p62"/>
            <p:cNvPicPr preferRelativeResize="0"/>
            <p:nvPr/>
          </p:nvPicPr>
          <p:blipFill>
            <a:blip r:embed="rId7">
              <a:alphaModFix/>
            </a:blip>
            <a:stretch>
              <a:fillRect/>
            </a:stretch>
          </p:blipFill>
          <p:spPr>
            <a:xfrm>
              <a:off x="2868150" y="1862075"/>
              <a:ext cx="4183959" cy="90897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57" name="Google Shape;257;p63"/>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B7B7B7"/>
              </a:buClr>
              <a:buSzPts val="2500"/>
              <a:buFont typeface="Helvetica Neue"/>
              <a:buChar char="●"/>
            </a:pPr>
            <a:r>
              <a:rPr lang="es" sz="2500">
                <a:solidFill>
                  <a:srgbClr val="B7B7B7"/>
                </a:solidFill>
                <a:latin typeface="DM Sans"/>
                <a:ea typeface="DM Sans"/>
                <a:cs typeface="DM Sans"/>
                <a:sym typeface="DM Sans"/>
              </a:rPr>
              <a:t>Realizar una función con estructura básica. Se destacarán los elementos y un caso de uso.</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Realizar la misma función con estructura flecha. Se destacarán las diferencias.</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258" name="Google Shape;258;p63"/>
          <p:cNvGrpSpPr/>
          <p:nvPr/>
        </p:nvGrpSpPr>
        <p:grpSpPr>
          <a:xfrm>
            <a:off x="473351" y="619523"/>
            <a:ext cx="738900" cy="738900"/>
            <a:chOff x="473351" y="619523"/>
            <a:chExt cx="738900" cy="738900"/>
          </a:xfrm>
        </p:grpSpPr>
        <p:sp>
          <p:nvSpPr>
            <p:cNvPr id="259" name="Google Shape;259;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6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64"/>
          <p:cNvSpPr txBox="1"/>
          <p:nvPr/>
        </p:nvSpPr>
        <p:spPr>
          <a:xfrm>
            <a:off x="614150" y="345975"/>
            <a:ext cx="79071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Ejemplos de los diferentes tipos de funciones</a:t>
            </a:r>
            <a:endParaRPr b="1" sz="3500">
              <a:solidFill>
                <a:schemeClr val="lt1"/>
              </a:solidFill>
              <a:latin typeface="DM Sans"/>
              <a:ea typeface="DM Sans"/>
              <a:cs typeface="DM Sans"/>
              <a:sym typeface="DM Sans"/>
            </a:endParaRPr>
          </a:p>
        </p:txBody>
      </p:sp>
      <p:pic>
        <p:nvPicPr>
          <p:cNvPr id="266" name="Google Shape;266;p64"/>
          <p:cNvPicPr preferRelativeResize="0"/>
          <p:nvPr/>
        </p:nvPicPr>
        <p:blipFill>
          <a:blip r:embed="rId3">
            <a:alphaModFix/>
          </a:blip>
          <a:stretch>
            <a:fillRect/>
          </a:stretch>
        </p:blipFill>
        <p:spPr>
          <a:xfrm>
            <a:off x="1707450" y="1436750"/>
            <a:ext cx="5885325" cy="3371275"/>
          </a:xfrm>
          <a:prstGeom prst="rect">
            <a:avLst/>
          </a:prstGeom>
          <a:noFill/>
          <a:ln>
            <a:noFill/>
          </a:ln>
        </p:spPr>
      </p:pic>
      <p:sp>
        <p:nvSpPr>
          <p:cNvPr id="267" name="Google Shape;267;p64"/>
          <p:cNvSpPr/>
          <p:nvPr/>
        </p:nvSpPr>
        <p:spPr>
          <a:xfrm>
            <a:off x="2038528" y="1771209"/>
            <a:ext cx="1848900" cy="130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4"/>
          <p:cNvSpPr/>
          <p:nvPr/>
        </p:nvSpPr>
        <p:spPr>
          <a:xfrm>
            <a:off x="2038528" y="3203357"/>
            <a:ext cx="1984800" cy="130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4"/>
          <p:cNvSpPr/>
          <p:nvPr/>
        </p:nvSpPr>
        <p:spPr>
          <a:xfrm>
            <a:off x="5104349" y="2204555"/>
            <a:ext cx="2241000" cy="1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4"/>
          <p:cNvSpPr/>
          <p:nvPr/>
        </p:nvSpPr>
        <p:spPr>
          <a:xfrm>
            <a:off x="5213889" y="3854977"/>
            <a:ext cx="2131500" cy="1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276" name="Google Shape;276;p65"/>
          <p:cNvSpPr txBox="1"/>
          <p:nvPr/>
        </p:nvSpPr>
        <p:spPr>
          <a:xfrm>
            <a:off x="473350" y="1626100"/>
            <a:ext cx="77010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realizaremos una función que corrobore elementos en una lista.</a:t>
            </a:r>
            <a:endParaRPr b="1"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b="1" sz="2500">
              <a:solidFill>
                <a:srgbClr val="B7B7B7"/>
              </a:solidFill>
              <a:latin typeface="Helvetica Neue"/>
              <a:ea typeface="Helvetica Neue"/>
              <a:cs typeface="Helvetica Neue"/>
              <a:sym typeface="Helvetica Neue"/>
            </a:endParaRPr>
          </a:p>
        </p:txBody>
      </p:sp>
      <p:grpSp>
        <p:nvGrpSpPr>
          <p:cNvPr id="277" name="Google Shape;277;p65"/>
          <p:cNvGrpSpPr/>
          <p:nvPr/>
        </p:nvGrpSpPr>
        <p:grpSpPr>
          <a:xfrm>
            <a:off x="473351" y="619523"/>
            <a:ext cx="738900" cy="738900"/>
            <a:chOff x="473351" y="619523"/>
            <a:chExt cx="738900" cy="738900"/>
          </a:xfrm>
        </p:grpSpPr>
        <p:sp>
          <p:nvSpPr>
            <p:cNvPr id="278" name="Google Shape;278;p6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6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pSp>
        <p:nvGrpSpPr>
          <p:cNvPr id="284" name="Google Shape;284;p66"/>
          <p:cNvGrpSpPr/>
          <p:nvPr/>
        </p:nvGrpSpPr>
        <p:grpSpPr>
          <a:xfrm>
            <a:off x="457350" y="468286"/>
            <a:ext cx="431074" cy="431074"/>
            <a:chOff x="473351" y="619523"/>
            <a:chExt cx="738900" cy="738900"/>
          </a:xfrm>
        </p:grpSpPr>
        <p:sp>
          <p:nvSpPr>
            <p:cNvPr id="285" name="Google Shape;285;p6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6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287" name="Google Shape;287;p66"/>
          <p:cNvSpPr txBox="1"/>
          <p:nvPr/>
        </p:nvSpPr>
        <p:spPr>
          <a:xfrm>
            <a:off x="394800" y="899375"/>
            <a:ext cx="83544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Funciones</a:t>
            </a:r>
            <a:endParaRPr b="1" sz="3900">
              <a:solidFill>
                <a:schemeClr val="dk1"/>
              </a:solidFill>
              <a:latin typeface="DM Sans"/>
              <a:ea typeface="DM Sans"/>
              <a:cs typeface="DM Sans"/>
              <a:sym typeface="DM Sans"/>
            </a:endParaRPr>
          </a:p>
        </p:txBody>
      </p:sp>
      <p:sp>
        <p:nvSpPr>
          <p:cNvPr id="288" name="Google Shape;288;p6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289" name="Google Shape;289;p66"/>
          <p:cNvSpPr txBox="1"/>
          <p:nvPr/>
        </p:nvSpPr>
        <p:spPr>
          <a:xfrm>
            <a:off x="423950" y="1866700"/>
            <a:ext cx="7170600" cy="20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latin typeface="DM Sans"/>
                <a:ea typeface="DM Sans"/>
                <a:cs typeface="DM Sans"/>
                <a:sym typeface="DM Sans"/>
              </a:rPr>
              <a:t>¿Cómo lo hacemos?</a:t>
            </a:r>
            <a:r>
              <a:rPr lang="es" sz="1350">
                <a:latin typeface="DM Sans"/>
                <a:ea typeface="DM Sans"/>
                <a:cs typeface="DM Sans"/>
                <a:sym typeface="DM Sans"/>
              </a:rPr>
              <a:t> </a:t>
            </a:r>
            <a:r>
              <a:rPr lang="es" sz="1350">
                <a:solidFill>
                  <a:schemeClr val="dk1"/>
                </a:solidFill>
                <a:latin typeface="DM Sans"/>
                <a:ea typeface="DM Sans"/>
                <a:cs typeface="DM Sans"/>
                <a:sym typeface="DM Sans"/>
              </a:rPr>
              <a:t>Definiremos la función “mostrarLista”, la cual recibirá un arreglo con elementos como parámetro.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lista está vacía, devolver un mensaje indicando “Lista vacía”.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lista cuenta con elementos, mostrarlos 1 por 1 en consola. Finalizar el proceso devolviendo la longitud de la lista (Utilizar template strings)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Invocar la función con los casos de prueba.</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Se espera una duración de 10 minutos.</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6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95" name="Google Shape;295;p67"/>
          <p:cNvSpPr txBox="1"/>
          <p:nvPr/>
        </p:nvSpPr>
        <p:spPr>
          <a:xfrm>
            <a:off x="473350" y="1626100"/>
            <a:ext cx="7169400" cy="22164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DM Sans"/>
                <a:ea typeface="DM Sans"/>
                <a:cs typeface="DM Sans"/>
                <a:sym typeface="DM Sans"/>
              </a:rPr>
              <a:t>Se declarará una clase</a:t>
            </a:r>
            <a:r>
              <a:rPr b="1" i="0" lang="es" sz="2200" u="none" cap="none" strike="noStrike">
                <a:solidFill>
                  <a:srgbClr val="B7B7B7"/>
                </a:solidFill>
                <a:latin typeface="Helvetica Neue"/>
                <a:ea typeface="Helvetica Neue"/>
                <a:cs typeface="Helvetica Neue"/>
                <a:sym typeface="Helvetica Neue"/>
              </a:rPr>
              <a:t> </a:t>
            </a:r>
            <a:r>
              <a:rPr b="1" lang="es" sz="2200">
                <a:solidFill>
                  <a:srgbClr val="B7B7B7"/>
                </a:solidFill>
                <a:latin typeface="Helvetica Neue"/>
                <a:ea typeface="Helvetica Neue"/>
                <a:cs typeface="Helvetica Neue"/>
                <a:sym typeface="Helvetica Neue"/>
              </a:rPr>
              <a:t>Persona, </a:t>
            </a:r>
            <a:r>
              <a:rPr lang="es" sz="2200">
                <a:solidFill>
                  <a:srgbClr val="B7B7B7"/>
                </a:solidFill>
                <a:latin typeface="Helvetica Neue"/>
                <a:ea typeface="Helvetica Neue"/>
                <a:cs typeface="Helvetica Neue"/>
                <a:sym typeface="Helvetica Neue"/>
              </a:rPr>
              <a:t>la cual debe crearse con un nombre que identifique la instancia. </a:t>
            </a:r>
            <a:endParaRPr sz="2200">
              <a:solidFill>
                <a:srgbClr val="B7B7B7"/>
              </a:solidFill>
              <a:latin typeface="Helvetica Neue"/>
              <a:ea typeface="Helvetica Neue"/>
              <a:cs typeface="Helvetica Neue"/>
              <a:sym typeface="Helvetica Neue"/>
            </a:endParaRPr>
          </a:p>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Helvetica Neue"/>
                <a:ea typeface="Helvetica Neue"/>
                <a:cs typeface="Helvetica Neue"/>
                <a:sym typeface="Helvetica Neue"/>
              </a:rPr>
              <a:t>Además, habrá una variable estática utilizable para todos.</a:t>
            </a:r>
            <a:endParaRPr sz="2200">
              <a:solidFill>
                <a:srgbClr val="B7B7B7"/>
              </a:solidFill>
              <a:latin typeface="Helvetica Neue"/>
              <a:ea typeface="Helvetica Neue"/>
              <a:cs typeface="Helvetica Neue"/>
              <a:sym typeface="Helvetica Neue"/>
            </a:endParaRPr>
          </a:p>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Helvetica Neue"/>
                <a:ea typeface="Helvetica Neue"/>
                <a:cs typeface="Helvetica Neue"/>
                <a:sym typeface="Helvetica Neue"/>
              </a:rPr>
              <a:t>Se comprobará la individualidad entre las dos instancias.</a:t>
            </a:r>
            <a:endParaRPr b="1" i="0" sz="2200" u="none" cap="none" strike="noStrike">
              <a:solidFill>
                <a:srgbClr val="B7B7B7"/>
              </a:solidFill>
              <a:latin typeface="Helvetica Neue"/>
              <a:ea typeface="Helvetica Neue"/>
              <a:cs typeface="Helvetica Neue"/>
              <a:sym typeface="Helvetica Neue"/>
            </a:endParaRPr>
          </a:p>
        </p:txBody>
      </p:sp>
      <p:grpSp>
        <p:nvGrpSpPr>
          <p:cNvPr id="296" name="Google Shape;296;p67"/>
          <p:cNvGrpSpPr/>
          <p:nvPr/>
        </p:nvGrpSpPr>
        <p:grpSpPr>
          <a:xfrm>
            <a:off x="473351" y="619523"/>
            <a:ext cx="738900" cy="738900"/>
            <a:chOff x="473351" y="619523"/>
            <a:chExt cx="738900" cy="738900"/>
          </a:xfrm>
        </p:grpSpPr>
        <p:sp>
          <p:nvSpPr>
            <p:cNvPr id="297" name="Google Shape;297;p6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 name="Google Shape;298;p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68"/>
          <p:cNvPicPr preferRelativeResize="0"/>
          <p:nvPr/>
        </p:nvPicPr>
        <p:blipFill>
          <a:blip r:embed="rId3">
            <a:alphaModFix/>
          </a:blip>
          <a:stretch>
            <a:fillRect/>
          </a:stretch>
        </p:blipFill>
        <p:spPr>
          <a:xfrm>
            <a:off x="648312" y="417725"/>
            <a:ext cx="7847376" cy="4088551"/>
          </a:xfrm>
          <a:prstGeom prst="rect">
            <a:avLst/>
          </a:prstGeom>
          <a:noFill/>
          <a:ln>
            <a:noFill/>
          </a:ln>
        </p:spPr>
      </p:pic>
      <p:sp>
        <p:nvSpPr>
          <p:cNvPr id="304" name="Google Shape;304;p68"/>
          <p:cNvSpPr/>
          <p:nvPr/>
        </p:nvSpPr>
        <p:spPr>
          <a:xfrm>
            <a:off x="1047131" y="899663"/>
            <a:ext cx="1115400" cy="153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51"/>
          <p:cNvSpPr txBox="1"/>
          <p:nvPr/>
        </p:nvSpPr>
        <p:spPr>
          <a:xfrm>
            <a:off x="1461300" y="221911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Principios Básicos de JavaScript y Backend</a:t>
            </a:r>
            <a:endParaRPr b="1" i="0" sz="4000" u="none" cap="none" strike="noStrike">
              <a:solidFill>
                <a:srgbClr val="EAFF6A"/>
              </a:solidFill>
              <a:latin typeface="DM Sans"/>
              <a:ea typeface="DM Sans"/>
              <a:cs typeface="DM Sans"/>
              <a:sym typeface="DM Sans"/>
            </a:endParaRPr>
          </a:p>
        </p:txBody>
      </p:sp>
      <p:sp>
        <p:nvSpPr>
          <p:cNvPr id="150" name="Google Shape;150;p51"/>
          <p:cNvSpPr txBox="1"/>
          <p:nvPr/>
        </p:nvSpPr>
        <p:spPr>
          <a:xfrm>
            <a:off x="1461300" y="163138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01</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a:t>
            </a:r>
            <a:r>
              <a:rPr lang="es" sz="1800">
                <a:solidFill>
                  <a:schemeClr val="lt1"/>
                </a:solidFill>
                <a:latin typeface="DM Sans"/>
                <a:ea typeface="DM Sans"/>
                <a:cs typeface="DM Sans"/>
                <a:sym typeface="DM Sans"/>
              </a:rPr>
              <a:t>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310" name="Google Shape;310;p69"/>
          <p:cNvSpPr txBox="1"/>
          <p:nvPr/>
        </p:nvSpPr>
        <p:spPr>
          <a:xfrm>
            <a:off x="473350" y="1626100"/>
            <a:ext cx="77010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repasaremos cómo se crean las clases.</a:t>
            </a:r>
            <a:endParaRPr b="1"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b="1" sz="2500">
              <a:solidFill>
                <a:srgbClr val="B7B7B7"/>
              </a:solidFill>
              <a:latin typeface="Helvetica Neue"/>
              <a:ea typeface="Helvetica Neue"/>
              <a:cs typeface="Helvetica Neue"/>
              <a:sym typeface="Helvetica Neue"/>
            </a:endParaRPr>
          </a:p>
        </p:txBody>
      </p:sp>
      <p:grpSp>
        <p:nvGrpSpPr>
          <p:cNvPr id="311" name="Google Shape;311;p69"/>
          <p:cNvGrpSpPr/>
          <p:nvPr/>
        </p:nvGrpSpPr>
        <p:grpSpPr>
          <a:xfrm>
            <a:off x="473351" y="619523"/>
            <a:ext cx="738900" cy="738900"/>
            <a:chOff x="473351" y="619523"/>
            <a:chExt cx="738900" cy="738900"/>
          </a:xfrm>
        </p:grpSpPr>
        <p:sp>
          <p:nvSpPr>
            <p:cNvPr id="312" name="Google Shape;312;p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6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70"/>
          <p:cNvGrpSpPr/>
          <p:nvPr/>
        </p:nvGrpSpPr>
        <p:grpSpPr>
          <a:xfrm>
            <a:off x="457350" y="468286"/>
            <a:ext cx="431074" cy="431074"/>
            <a:chOff x="473351" y="619523"/>
            <a:chExt cx="738900" cy="738900"/>
          </a:xfrm>
        </p:grpSpPr>
        <p:sp>
          <p:nvSpPr>
            <p:cNvPr id="319" name="Google Shape;319;p7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70"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21" name="Google Shape;321;p70"/>
          <p:cNvSpPr txBox="1"/>
          <p:nvPr/>
        </p:nvSpPr>
        <p:spPr>
          <a:xfrm>
            <a:off x="394800" y="899375"/>
            <a:ext cx="8354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Creación de una clase contador</a:t>
            </a:r>
            <a:endParaRPr b="1" sz="3900">
              <a:solidFill>
                <a:schemeClr val="dk1"/>
              </a:solidFill>
              <a:latin typeface="DM Sans"/>
              <a:ea typeface="DM Sans"/>
              <a:cs typeface="DM Sans"/>
              <a:sym typeface="DM Sans"/>
            </a:endParaRPr>
          </a:p>
        </p:txBody>
      </p:sp>
      <p:sp>
        <p:nvSpPr>
          <p:cNvPr id="322" name="Google Shape;322;p7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323" name="Google Shape;323;p70"/>
          <p:cNvSpPr txBox="1"/>
          <p:nvPr/>
        </p:nvSpPr>
        <p:spPr>
          <a:xfrm>
            <a:off x="423950" y="1866700"/>
            <a:ext cx="7170600" cy="25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 una clase que permitirá llevar cuentas individuales según cada responsable.</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Definir clase Contador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 clase se creará con un nombre, representando al responsable del contador.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contador debe inicializarse en 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Debe existir una variable estática que funcione como </a:t>
            </a:r>
            <a:r>
              <a:rPr b="1" lang="es" sz="1350">
                <a:latin typeface="DM Sans"/>
                <a:ea typeface="DM Sans"/>
                <a:cs typeface="DM Sans"/>
                <a:sym typeface="DM Sans"/>
              </a:rPr>
              <a:t>contador global</a:t>
            </a:r>
            <a:r>
              <a:rPr lang="es" sz="1350">
                <a:latin typeface="DM Sans"/>
                <a:ea typeface="DM Sans"/>
                <a:cs typeface="DM Sans"/>
                <a:sym typeface="DM Sans"/>
              </a:rPr>
              <a:t> de todas las instancias de contador creadas.</a:t>
            </a:r>
            <a:endParaRPr b="1"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Se espera una duración de 10 minutos.</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7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29" name="Google Shape;329;p71"/>
          <p:cNvSpPr txBox="1"/>
          <p:nvPr/>
        </p:nvSpPr>
        <p:spPr>
          <a:xfrm>
            <a:off x="313400" y="1898850"/>
            <a:ext cx="79695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getResponsable, el cual debe devolver el responsable de dicho contador.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contar, el cual debe incrementar, tanto su cuenta individual, como la cuenta global.</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getCuentaIndividual, el cual debe devolver sólo la cuenta individual del contador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getCuentaGlobal, el cual debe devolver la variable estática con el conteo global.</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prueba de individualidad entre las instancias.</a:t>
            </a:r>
            <a:endParaRPr sz="1350">
              <a:latin typeface="DM Sans"/>
              <a:ea typeface="DM Sans"/>
              <a:cs typeface="DM Sans"/>
              <a:sym typeface="DM Sans"/>
            </a:endParaRPr>
          </a:p>
        </p:txBody>
      </p:sp>
      <p:grpSp>
        <p:nvGrpSpPr>
          <p:cNvPr id="330" name="Google Shape;330;p71"/>
          <p:cNvGrpSpPr/>
          <p:nvPr/>
        </p:nvGrpSpPr>
        <p:grpSpPr>
          <a:xfrm>
            <a:off x="457350" y="468286"/>
            <a:ext cx="431074" cy="431074"/>
            <a:chOff x="473351" y="619523"/>
            <a:chExt cx="738900" cy="738900"/>
          </a:xfrm>
        </p:grpSpPr>
        <p:sp>
          <p:nvSpPr>
            <p:cNvPr id="331" name="Google Shape;331;p7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71"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333" name="Google Shape;333;p7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334" name="Google Shape;334;p71"/>
          <p:cNvSpPr txBox="1"/>
          <p:nvPr/>
        </p:nvSpPr>
        <p:spPr>
          <a:xfrm>
            <a:off x="394800" y="899375"/>
            <a:ext cx="8354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Creación de una clase contador</a:t>
            </a:r>
            <a:endParaRPr b="1" sz="39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7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73"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56" name="Google Shape;156;p52"/>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57" name="Google Shape;157;p52"/>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las diferencias</a:t>
            </a:r>
            <a:r>
              <a:rPr b="1" lang="es" sz="1350">
                <a:solidFill>
                  <a:schemeClr val="lt1"/>
                </a:solidFill>
                <a:latin typeface="DM Sans"/>
                <a:ea typeface="DM Sans"/>
                <a:cs typeface="DM Sans"/>
                <a:sym typeface="DM Sans"/>
              </a:rPr>
              <a:t> </a:t>
            </a:r>
            <a:r>
              <a:rPr lang="es" sz="1350">
                <a:solidFill>
                  <a:schemeClr val="lt1"/>
                </a:solidFill>
                <a:latin typeface="DM Sans"/>
                <a:ea typeface="DM Sans"/>
                <a:cs typeface="DM Sans"/>
                <a:sym typeface="DM Sans"/>
              </a:rPr>
              <a:t>entre programación Front end y Back end</a:t>
            </a:r>
            <a:endParaRPr b="0" i="0" sz="1350" u="none" cap="none" strike="noStrike">
              <a:solidFill>
                <a:schemeClr val="lt1"/>
              </a:solidFill>
              <a:latin typeface="DM Sans"/>
              <a:ea typeface="DM Sans"/>
              <a:cs typeface="DM Sans"/>
              <a:sym typeface="DM Sans"/>
            </a:endParaRPr>
          </a:p>
        </p:txBody>
      </p:sp>
      <p:pic>
        <p:nvPicPr>
          <p:cNvPr id="158" name="Google Shape;158;p52"/>
          <p:cNvPicPr preferRelativeResize="0"/>
          <p:nvPr/>
        </p:nvPicPr>
        <p:blipFill rotWithShape="1">
          <a:blip r:embed="rId3">
            <a:alphaModFix/>
          </a:blip>
          <a:srcRect b="0" l="0" r="0" t="0"/>
          <a:stretch/>
        </p:blipFill>
        <p:spPr>
          <a:xfrm>
            <a:off x="2172738" y="2319051"/>
            <a:ext cx="196975" cy="196975"/>
          </a:xfrm>
          <a:prstGeom prst="rect">
            <a:avLst/>
          </a:prstGeom>
          <a:noFill/>
          <a:ln>
            <a:noFill/>
          </a:ln>
        </p:spPr>
      </p:pic>
      <p:sp>
        <p:nvSpPr>
          <p:cNvPr id="159" name="Google Shape;159;p52"/>
          <p:cNvSpPr txBox="1"/>
          <p:nvPr/>
        </p:nvSpPr>
        <p:spPr>
          <a:xfrm>
            <a:off x="2690561" y="21819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Familiarizarse </a:t>
            </a:r>
            <a:r>
              <a:rPr lang="es" sz="1350">
                <a:solidFill>
                  <a:schemeClr val="lt1"/>
                </a:solidFill>
                <a:latin typeface="DM Sans"/>
                <a:ea typeface="DM Sans"/>
                <a:cs typeface="DM Sans"/>
                <a:sym typeface="DM Sans"/>
              </a:rPr>
              <a:t>con las nociones básicas para programar utilizando Javascript y el MERN Stack</a:t>
            </a:r>
            <a:endParaRPr sz="1350">
              <a:solidFill>
                <a:schemeClr val="lt1"/>
              </a:solidFill>
              <a:latin typeface="DM Sans"/>
              <a:ea typeface="DM Sans"/>
              <a:cs typeface="DM Sans"/>
              <a:sym typeface="DM Sans"/>
            </a:endParaRPr>
          </a:p>
        </p:txBody>
      </p:sp>
      <p:sp>
        <p:nvSpPr>
          <p:cNvPr id="160" name="Google Shape;160;p52"/>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Familiarizarse con las estructuras y conceptos fundamentales al programar utilizando Javascript </a:t>
            </a:r>
            <a:endParaRPr sz="1350">
              <a:solidFill>
                <a:schemeClr val="lt1"/>
              </a:solidFill>
              <a:latin typeface="DM Sans"/>
              <a:ea typeface="DM Sans"/>
              <a:cs typeface="DM Sans"/>
              <a:sym typeface="DM Sans"/>
            </a:endParaRPr>
          </a:p>
        </p:txBody>
      </p:sp>
      <p:cxnSp>
        <p:nvCxnSpPr>
          <p:cNvPr id="161" name="Google Shape;161;p52"/>
          <p:cNvCxnSpPr>
            <a:stCxn id="156" idx="2"/>
            <a:endCxn id="158" idx="0"/>
          </p:cNvCxnSpPr>
          <p:nvPr/>
        </p:nvCxnSpPr>
        <p:spPr>
          <a:xfrm flipH="1" rot="-5400000">
            <a:off x="1982775" y="2030438"/>
            <a:ext cx="576900" cy="600"/>
          </a:xfrm>
          <a:prstGeom prst="bentConnector3">
            <a:avLst>
              <a:gd fmla="val 49988" name="adj1"/>
            </a:avLst>
          </a:prstGeom>
          <a:noFill/>
          <a:ln cap="flat" cmpd="sng" w="9525">
            <a:solidFill>
              <a:srgbClr val="EAFF6A"/>
            </a:solidFill>
            <a:prstDash val="solid"/>
            <a:round/>
            <a:headEnd len="sm" w="sm" type="none"/>
            <a:tailEnd len="sm" w="sm" type="none"/>
          </a:ln>
        </p:spPr>
      </p:cxnSp>
      <p:cxnSp>
        <p:nvCxnSpPr>
          <p:cNvPr id="162" name="Google Shape;162;p52"/>
          <p:cNvCxnSpPr>
            <a:stCxn id="158" idx="2"/>
            <a:endCxn id="163" idx="0"/>
          </p:cNvCxnSpPr>
          <p:nvPr/>
        </p:nvCxnSpPr>
        <p:spPr>
          <a:xfrm rot="5400000">
            <a:off x="2003325" y="2783325"/>
            <a:ext cx="535200" cy="600"/>
          </a:xfrm>
          <a:prstGeom prst="bentConnector3">
            <a:avLst>
              <a:gd fmla="val 50000" name="adj1"/>
            </a:avLst>
          </a:prstGeom>
          <a:noFill/>
          <a:ln>
            <a:noFill/>
          </a:ln>
        </p:spPr>
      </p:cxnSp>
      <p:cxnSp>
        <p:nvCxnSpPr>
          <p:cNvPr id="164" name="Google Shape;164;p52"/>
          <p:cNvCxnSpPr/>
          <p:nvPr/>
        </p:nvCxnSpPr>
        <p:spPr>
          <a:xfrm flipH="1" rot="-5400000">
            <a:off x="1982775" y="2783313"/>
            <a:ext cx="576900" cy="600"/>
          </a:xfrm>
          <a:prstGeom prst="bentConnector3">
            <a:avLst>
              <a:gd fmla="val 49988" name="adj1"/>
            </a:avLst>
          </a:prstGeom>
          <a:noFill/>
          <a:ln cap="flat" cmpd="sng" w="9525">
            <a:solidFill>
              <a:srgbClr val="EAFF6A"/>
            </a:solidFill>
            <a:prstDash val="solid"/>
            <a:round/>
            <a:headEnd len="sm" w="sm" type="none"/>
            <a:tailEnd len="sm" w="sm" type="none"/>
          </a:ln>
        </p:spPr>
      </p:cxnSp>
      <p:pic>
        <p:nvPicPr>
          <p:cNvPr id="165" name="Google Shape;165;p52"/>
          <p:cNvPicPr preferRelativeResize="0"/>
          <p:nvPr/>
        </p:nvPicPr>
        <p:blipFill rotWithShape="1">
          <a:blip r:embed="rId3">
            <a:alphaModFix/>
          </a:blip>
          <a:srcRect b="0" l="0" r="0" t="0"/>
          <a:stretch/>
        </p:blipFill>
        <p:spPr>
          <a:xfrm>
            <a:off x="2172738" y="3051226"/>
            <a:ext cx="196975" cy="196975"/>
          </a:xfrm>
          <a:prstGeom prst="rect">
            <a:avLst/>
          </a:prstGeom>
          <a:noFill/>
          <a:ln>
            <a:noFill/>
          </a:ln>
        </p:spPr>
      </p:pic>
      <p:cxnSp>
        <p:nvCxnSpPr>
          <p:cNvPr id="166" name="Google Shape;166;p52"/>
          <p:cNvCxnSpPr/>
          <p:nvPr/>
        </p:nvCxnSpPr>
        <p:spPr>
          <a:xfrm flipH="1" rot="-5400000">
            <a:off x="1982475" y="3498463"/>
            <a:ext cx="576900" cy="600"/>
          </a:xfrm>
          <a:prstGeom prst="bentConnector3">
            <a:avLst>
              <a:gd fmla="val 31498" name="adj1"/>
            </a:avLst>
          </a:prstGeom>
          <a:noFill/>
          <a:ln cap="flat" cmpd="sng" w="9525">
            <a:solidFill>
              <a:srgbClr val="EAFF6A"/>
            </a:solidFill>
            <a:prstDash val="solid"/>
            <a:round/>
            <a:headEnd len="sm" w="sm" type="none"/>
            <a:tailEnd len="sm" w="sm" type="none"/>
          </a:ln>
        </p:spPr>
      </p:cxnSp>
      <p:pic>
        <p:nvPicPr>
          <p:cNvPr id="167" name="Google Shape;167;p52"/>
          <p:cNvPicPr preferRelativeResize="0"/>
          <p:nvPr/>
        </p:nvPicPr>
        <p:blipFill rotWithShape="1">
          <a:blip r:embed="rId3">
            <a:alphaModFix/>
          </a:blip>
          <a:srcRect b="0" l="0" r="0" t="0"/>
          <a:stretch/>
        </p:blipFill>
        <p:spPr>
          <a:xfrm>
            <a:off x="2172426" y="3783388"/>
            <a:ext cx="196975" cy="196975"/>
          </a:xfrm>
          <a:prstGeom prst="rect">
            <a:avLst/>
          </a:prstGeom>
          <a:noFill/>
          <a:ln>
            <a:noFill/>
          </a:ln>
        </p:spPr>
      </p:pic>
      <p:sp>
        <p:nvSpPr>
          <p:cNvPr id="168" name="Google Shape;168;p52"/>
          <p:cNvSpPr txBox="1"/>
          <p:nvPr/>
        </p:nvSpPr>
        <p:spPr>
          <a:xfrm>
            <a:off x="2690550" y="3581750"/>
            <a:ext cx="4119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los nuevos elementos de lenguaje aportados por ES6</a:t>
            </a:r>
            <a:endParaRPr sz="135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74" name="Google Shape;174;p53"/>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Consola web: object (.log, .error, .warn y .clear)</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p:txBody>
      </p:sp>
      <p:grpSp>
        <p:nvGrpSpPr>
          <p:cNvPr id="175" name="Google Shape;175;p53"/>
          <p:cNvGrpSpPr/>
          <p:nvPr/>
        </p:nvGrpSpPr>
        <p:grpSpPr>
          <a:xfrm>
            <a:off x="473351" y="619523"/>
            <a:ext cx="738900" cy="738900"/>
            <a:chOff x="473351" y="619523"/>
            <a:chExt cx="738900" cy="738900"/>
          </a:xfrm>
        </p:grpSpPr>
        <p:sp>
          <p:nvSpPr>
            <p:cNvPr id="176" name="Google Shape;176;p5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p5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Consola de cliente web</a:t>
            </a:r>
            <a:endParaRPr b="1" sz="3500">
              <a:solidFill>
                <a:schemeClr val="lt1"/>
              </a:solidFill>
              <a:latin typeface="DM Sans"/>
              <a:ea typeface="DM Sans"/>
              <a:cs typeface="DM Sans"/>
              <a:sym typeface="DM Sans"/>
            </a:endParaRPr>
          </a:p>
        </p:txBody>
      </p:sp>
      <p:pic>
        <p:nvPicPr>
          <p:cNvPr id="183" name="Google Shape;183;p54"/>
          <p:cNvPicPr preferRelativeResize="0"/>
          <p:nvPr/>
        </p:nvPicPr>
        <p:blipFill rotWithShape="1">
          <a:blip r:embed="rId3">
            <a:alphaModFix/>
          </a:blip>
          <a:srcRect b="0" l="0" r="0" t="21414"/>
          <a:stretch/>
        </p:blipFill>
        <p:spPr>
          <a:xfrm>
            <a:off x="1974850" y="1177100"/>
            <a:ext cx="5194299" cy="3299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55"/>
          <p:cNvSpPr txBox="1"/>
          <p:nvPr/>
        </p:nvSpPr>
        <p:spPr>
          <a:xfrm>
            <a:off x="619375" y="1674400"/>
            <a:ext cx="7421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Cuando trabajamos en backend, no tenemos un navegador</a:t>
            </a:r>
            <a:r>
              <a:rPr lang="es" sz="1350">
                <a:solidFill>
                  <a:schemeClr val="dk1"/>
                </a:solidFill>
                <a:latin typeface="DM Sans"/>
                <a:ea typeface="DM Sans"/>
                <a:cs typeface="DM Sans"/>
                <a:sym typeface="DM Sans"/>
              </a:rPr>
              <a:t>, es por ello que se precisa de alguna tecnología que nos permita correr código de Javascript, sin necesidad de abrirlo en el navegador. Ahí es cuando utilizamos Node js, para ello, toca considerar:</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Node js levantará un entorno completo para probar nuestras funciones.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Debe correrse desde un CLI para poder visualizar los avances del código.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Usualmente usaremos el CLI de Visual Studio Code.</a:t>
            </a:r>
            <a:endParaRPr sz="1350">
              <a:solidFill>
                <a:schemeClr val="dk1"/>
              </a:solidFill>
              <a:latin typeface="DM Sans"/>
              <a:ea typeface="DM Sans"/>
              <a:cs typeface="DM Sans"/>
              <a:sym typeface="DM Sans"/>
            </a:endParaRPr>
          </a:p>
        </p:txBody>
      </p:sp>
      <p:sp>
        <p:nvSpPr>
          <p:cNvPr id="189" name="Google Shape;189;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Node js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5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95" name="Google Shape;195;p56"/>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Consola CLI en Visual Studio Code</a:t>
            </a:r>
            <a:endParaRPr sz="2500">
              <a:solidFill>
                <a:srgbClr val="B7B7B7"/>
              </a:solidFill>
              <a:latin typeface="DM Sans"/>
              <a:ea typeface="DM Sans"/>
              <a:cs typeface="DM Sans"/>
              <a:sym typeface="DM Sans"/>
            </a:endParaRPr>
          </a:p>
        </p:txBody>
      </p:sp>
      <p:grpSp>
        <p:nvGrpSpPr>
          <p:cNvPr id="196" name="Google Shape;196;p56"/>
          <p:cNvGrpSpPr/>
          <p:nvPr/>
        </p:nvGrpSpPr>
        <p:grpSpPr>
          <a:xfrm>
            <a:off x="473351" y="619523"/>
            <a:ext cx="738900" cy="738900"/>
            <a:chOff x="473351" y="619523"/>
            <a:chExt cx="738900" cy="738900"/>
          </a:xfrm>
        </p:grpSpPr>
        <p:sp>
          <p:nvSpPr>
            <p:cNvPr id="197" name="Google Shape;197;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8" name="Google Shape;198;p5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7"/>
          <p:cNvSpPr txBox="1"/>
          <p:nvPr/>
        </p:nvSpPr>
        <p:spPr>
          <a:xfrm>
            <a:off x="614150" y="345975"/>
            <a:ext cx="79071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C</a:t>
            </a:r>
            <a:r>
              <a:rPr b="1" lang="es" sz="3500">
                <a:solidFill>
                  <a:schemeClr val="lt1"/>
                </a:solidFill>
                <a:latin typeface="DM Sans"/>
                <a:ea typeface="DM Sans"/>
                <a:cs typeface="DM Sans"/>
                <a:sym typeface="DM Sans"/>
              </a:rPr>
              <a:t>ódigo de Javascript corriendo desde Node js</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204" name="Google Shape;204;p57"/>
          <p:cNvPicPr preferRelativeResize="0"/>
          <p:nvPr/>
        </p:nvPicPr>
        <p:blipFill>
          <a:blip r:embed="rId3">
            <a:alphaModFix/>
          </a:blip>
          <a:stretch>
            <a:fillRect/>
          </a:stretch>
        </p:blipFill>
        <p:spPr>
          <a:xfrm>
            <a:off x="1736100" y="1570050"/>
            <a:ext cx="5671798" cy="3036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58"/>
          <p:cNvGrpSpPr/>
          <p:nvPr/>
        </p:nvGrpSpPr>
        <p:grpSpPr>
          <a:xfrm>
            <a:off x="473371" y="619433"/>
            <a:ext cx="738905" cy="738905"/>
            <a:chOff x="575612" y="1950748"/>
            <a:chExt cx="431100" cy="431100"/>
          </a:xfrm>
        </p:grpSpPr>
        <p:sp>
          <p:nvSpPr>
            <p:cNvPr id="210" name="Google Shape;210;p5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 name="Google Shape;211;p58"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12" name="Google Shape;212;p5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13" name="Google Shape;213;p58"/>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¿Cuándo utilizarías un cliente web, y cuándo utilizarías Node js al utilizar Javascript?</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¿Una es reemplazo de la otra, o podríamos considerarlas complementarias?</a:t>
            </a:r>
            <a:endParaRPr sz="2500">
              <a:solidFill>
                <a:srgbClr val="B7B7B7"/>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